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64" r:id="rId5"/>
    <p:sldId id="258" r:id="rId6"/>
    <p:sldId id="259" r:id="rId7"/>
    <p:sldId id="265" r:id="rId8"/>
    <p:sldId id="260" r:id="rId9"/>
    <p:sldId id="266" r:id="rId10"/>
    <p:sldId id="261" r:id="rId11"/>
    <p:sldId id="262"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2" d="100"/>
          <a:sy n="72" d="100"/>
        </p:scale>
        <p:origin x="1766" y="2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3/16/2025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3/16/2025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3/16/2025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3/16/2025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AE394F-AFF1-4485-AF1F-7387A2F04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Bike Chain">
            <a:extLst>
              <a:ext uri="{FF2B5EF4-FFF2-40B4-BE49-F238E27FC236}">
                <a16:creationId xmlns:a16="http://schemas.microsoft.com/office/drawing/2014/main" id="{D8BD1EF9-0BF4-51B2-B7F0-15513F212DEE}"/>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12185" r="12601" b="-1"/>
          <a:stretch/>
        </p:blipFill>
        <p:spPr>
          <a:xfrm>
            <a:off x="-2285" y="10"/>
            <a:ext cx="9143999" cy="6857990"/>
          </a:xfrm>
          <a:prstGeom prst="rect">
            <a:avLst/>
          </a:prstGeom>
        </p:spPr>
      </p:pic>
      <p:sp>
        <p:nvSpPr>
          <p:cNvPr id="11" name="Rectangle 1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3323345"/>
          </a:xfrm>
          <a:prstGeom prst="rect">
            <a:avLst/>
          </a:prstGeom>
          <a:gradFill flip="none" rotWithShape="1">
            <a:gsLst>
              <a:gs pos="57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41299" y="554845"/>
            <a:ext cx="7992669" cy="3902673"/>
          </a:xfrm>
        </p:spPr>
        <p:txBody>
          <a:bodyPr anchor="t">
            <a:normAutofit/>
          </a:bodyPr>
          <a:lstStyle/>
          <a:p>
            <a:pPr algn="l"/>
            <a:r>
              <a:rPr lang="en-US" sz="4500">
                <a:solidFill>
                  <a:srgbClr val="FFFFFF"/>
                </a:solidFill>
              </a:rPr>
              <a:t>Workshop: Prompt Chaining with LangGraph</a:t>
            </a:r>
          </a:p>
        </p:txBody>
      </p:sp>
      <p:sp>
        <p:nvSpPr>
          <p:cNvPr id="13" name="Rectangle 1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285" y="4704862"/>
            <a:ext cx="9143999" cy="2155484"/>
          </a:xfrm>
          <a:prstGeom prst="rect">
            <a:avLst/>
          </a:prstGeom>
          <a:gradFill flip="none" rotWithShape="1">
            <a:gsLst>
              <a:gs pos="59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236642" y="4718033"/>
            <a:ext cx="8008722" cy="1175039"/>
          </a:xfrm>
        </p:spPr>
        <p:txBody>
          <a:bodyPr anchor="b">
            <a:normAutofit/>
          </a:bodyPr>
          <a:lstStyle/>
          <a:p>
            <a:pPr algn="l"/>
            <a:r>
              <a:rPr lang="en-US">
                <a:solidFill>
                  <a:srgbClr val="FFFFFF"/>
                </a:solidFill>
              </a:rPr>
              <a:t>Understanding and Implementing Prompt Chaining in AI Workflows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3700">
                <a:solidFill>
                  <a:srgbClr val="FFFFFF"/>
                </a:solidFill>
              </a:rPr>
              <a:t>Running and Debugging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t>Executing the model with sample inputs</a:t>
            </a:r>
          </a:p>
          <a:p>
            <a:r>
              <a:t>Handling errors and debugging common issues</a:t>
            </a:r>
          </a:p>
          <a:p>
            <a:r>
              <a:t>Best practices for efficient prompt chaining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a:solidFill>
                  <a:srgbClr val="FFFFFF"/>
                </a:solidFill>
              </a:rPr>
              <a:t>Q&amp;A and Next Steps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t>Open discussion and participant queries</a:t>
            </a:r>
          </a:p>
          <a:p>
            <a:r>
              <a:t>Resources for further learning</a:t>
            </a:r>
          </a:p>
          <a:p>
            <a:r>
              <a:t>Hands-on challenges for practice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3400">
                <a:solidFill>
                  <a:srgbClr val="FFFFFF"/>
                </a:solidFill>
              </a:rPr>
              <a:t>Introduction to Prompt Chaining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t>What is Prompt Chaining?</a:t>
            </a:r>
          </a:p>
          <a:p>
            <a:r>
              <a:t>Why is it useful in AI workflows?</a:t>
            </a:r>
          </a:p>
          <a:p>
            <a:r>
              <a:t>Overview of LangGraph and LangChain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423E35-0DC5-6A65-981E-DFDB2EA4AC9C}"/>
              </a:ext>
            </a:extLst>
          </p:cNvPr>
          <p:cNvSpPr>
            <a:spLocks noGrp="1"/>
          </p:cNvSpPr>
          <p:nvPr>
            <p:ph type="title"/>
          </p:nvPr>
        </p:nvSpPr>
        <p:spPr>
          <a:xfrm>
            <a:off x="515125" y="1153572"/>
            <a:ext cx="2400300" cy="4461163"/>
          </a:xfrm>
        </p:spPr>
        <p:txBody>
          <a:bodyPr>
            <a:normAutofit/>
          </a:bodyPr>
          <a:lstStyle/>
          <a:p>
            <a:r>
              <a:rPr lang="en-US" b="0" i="0">
                <a:solidFill>
                  <a:srgbClr val="FFFFFF"/>
                </a:solidFill>
                <a:effectLst/>
                <a:latin typeface="Public Sans"/>
              </a:rPr>
              <a:t>Prompt chaining</a:t>
            </a:r>
            <a:endParaRPr lang="en-AE">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2CB7634-2A93-9F80-A666-19E256D05098}"/>
              </a:ext>
            </a:extLst>
          </p:cNvPr>
          <p:cNvSpPr>
            <a:spLocks noGrp="1"/>
          </p:cNvSpPr>
          <p:nvPr>
            <p:ph idx="1"/>
          </p:nvPr>
        </p:nvSpPr>
        <p:spPr>
          <a:xfrm>
            <a:off x="3335481" y="591344"/>
            <a:ext cx="5179868" cy="5585619"/>
          </a:xfrm>
        </p:spPr>
        <p:txBody>
          <a:bodyPr anchor="ctr">
            <a:normAutofit/>
          </a:bodyPr>
          <a:lstStyle/>
          <a:p>
            <a:pPr>
              <a:buNone/>
            </a:pPr>
            <a:r>
              <a:rPr lang="en-US" b="0" i="0" dirty="0">
                <a:effectLst/>
                <a:latin typeface="Public Sans"/>
              </a:rPr>
              <a:t>Prompt chaining decomposes a task into a sequence of steps, where each LLM call processes the output of the previous one. You can add programmatic checks (see "gate” in the diagram below) on any intermediate steps to ensure that the process is still on track</a:t>
            </a:r>
          </a:p>
          <a:p>
            <a:pPr>
              <a:buNone/>
            </a:pPr>
            <a:endParaRPr lang="en-US" b="0" i="0" dirty="0">
              <a:effectLst/>
              <a:latin typeface="Public Sans"/>
            </a:endParaRPr>
          </a:p>
          <a:p>
            <a:pPr marL="0" indent="0">
              <a:buNone/>
            </a:pPr>
            <a:endParaRPr lang="en-AE" dirty="0"/>
          </a:p>
        </p:txBody>
      </p:sp>
    </p:spTree>
    <p:extLst>
      <p:ext uri="{BB962C8B-B14F-4D97-AF65-F5344CB8AC3E}">
        <p14:creationId xmlns:p14="http://schemas.microsoft.com/office/powerpoint/2010/main" val="1566408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18E25F-817D-1074-801E-577C28581843}"/>
              </a:ext>
            </a:extLst>
          </p:cNvPr>
          <p:cNvPicPr>
            <a:picLocks noChangeAspect="1"/>
          </p:cNvPicPr>
          <p:nvPr/>
        </p:nvPicPr>
        <p:blipFill>
          <a:blip r:embed="rId2"/>
          <a:stretch>
            <a:fillRect/>
          </a:stretch>
        </p:blipFill>
        <p:spPr>
          <a:xfrm>
            <a:off x="0" y="2048589"/>
            <a:ext cx="9144000" cy="2760822"/>
          </a:xfrm>
          <a:prstGeom prst="rect">
            <a:avLst/>
          </a:prstGeom>
        </p:spPr>
      </p:pic>
      <p:sp>
        <p:nvSpPr>
          <p:cNvPr id="7" name="TextBox 6">
            <a:extLst>
              <a:ext uri="{FF2B5EF4-FFF2-40B4-BE49-F238E27FC236}">
                <a16:creationId xmlns:a16="http://schemas.microsoft.com/office/drawing/2014/main" id="{1248819D-5CD4-C49B-E878-017125A6A040}"/>
              </a:ext>
            </a:extLst>
          </p:cNvPr>
          <p:cNvSpPr txBox="1"/>
          <p:nvPr/>
        </p:nvSpPr>
        <p:spPr>
          <a:xfrm>
            <a:off x="2541182" y="272533"/>
            <a:ext cx="4572000" cy="646331"/>
          </a:xfrm>
          <a:prstGeom prst="rect">
            <a:avLst/>
          </a:prstGeom>
          <a:noFill/>
        </p:spPr>
        <p:txBody>
          <a:bodyPr wrap="square">
            <a:spAutoFit/>
          </a:bodyPr>
          <a:lstStyle/>
          <a:p>
            <a:r>
              <a:rPr lang="en-US" sz="3600" b="0" i="0" dirty="0">
                <a:effectLst/>
                <a:latin typeface="Public Sans"/>
              </a:rPr>
              <a:t>Prompt chaining</a:t>
            </a:r>
            <a:endParaRPr lang="en-AE" sz="3600" dirty="0"/>
          </a:p>
        </p:txBody>
      </p:sp>
    </p:spTree>
    <p:extLst>
      <p:ext uri="{BB962C8B-B14F-4D97-AF65-F5344CB8AC3E}">
        <p14:creationId xmlns:p14="http://schemas.microsoft.com/office/powerpoint/2010/main" val="2451969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3100">
                <a:solidFill>
                  <a:srgbClr val="FFFFFF"/>
                </a:solidFill>
              </a:rPr>
              <a:t>Setting Up the Environment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rPr dirty="0"/>
              <a:t>Install dependencies:</a:t>
            </a:r>
          </a:p>
          <a:p>
            <a:r>
              <a:rPr dirty="0"/>
              <a:t>pip install </a:t>
            </a:r>
            <a:r>
              <a:rPr dirty="0" err="1"/>
              <a:t>langchain</a:t>
            </a:r>
            <a:r>
              <a:rPr dirty="0"/>
              <a:t> </a:t>
            </a:r>
            <a:r>
              <a:rPr dirty="0" err="1"/>
              <a:t>langchain-openai</a:t>
            </a:r>
            <a:r>
              <a:rPr dirty="0"/>
              <a:t> </a:t>
            </a:r>
            <a:r>
              <a:rPr dirty="0" err="1"/>
              <a:t>langgraph</a:t>
            </a:r>
            <a:r>
              <a:rPr dirty="0"/>
              <a:t> </a:t>
            </a:r>
            <a:r>
              <a:rPr dirty="0" err="1"/>
              <a:t>pydantic</a:t>
            </a:r>
            <a:r>
              <a:rPr dirty="0"/>
              <a:t> python-</a:t>
            </a:r>
            <a:r>
              <a:rPr dirty="0" err="1"/>
              <a:t>dotenv</a:t>
            </a:r>
            <a:endParaRPr dirty="0"/>
          </a:p>
          <a:p>
            <a:r>
              <a:rPr dirty="0"/>
              <a:t>Setting up OpenAI API keys using </a:t>
            </a:r>
            <a:r>
              <a:rPr dirty="0" err="1"/>
              <a:t>dotenv</a:t>
            </a:r>
            <a:endParaRPr dirty="0"/>
          </a:p>
          <a:p>
            <a:r>
              <a:rPr dirty="0"/>
              <a:t>Loading environment variables correctly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2800">
                <a:solidFill>
                  <a:srgbClr val="FFFFFF"/>
                </a:solidFill>
              </a:rPr>
              <a:t>Understanding LangGraph Basics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rPr dirty="0"/>
              <a:t>What is a </a:t>
            </a:r>
            <a:r>
              <a:rPr dirty="0" err="1"/>
              <a:t>StateGraph</a:t>
            </a:r>
            <a:r>
              <a:rPr dirty="0"/>
              <a:t>?</a:t>
            </a:r>
          </a:p>
          <a:p>
            <a:r>
              <a:rPr dirty="0"/>
              <a:t>Defining states</a:t>
            </a:r>
            <a:endParaRPr lang="en-US" dirty="0"/>
          </a:p>
          <a:p>
            <a:r>
              <a:rPr dirty="0"/>
              <a:t>Creating nodes and transitions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4285E0-FE4E-4533-1F25-82422DDC4A98}"/>
              </a:ext>
            </a:extLst>
          </p:cNvPr>
          <p:cNvSpPr>
            <a:spLocks noGrp="1"/>
          </p:cNvSpPr>
          <p:nvPr>
            <p:ph type="title"/>
          </p:nvPr>
        </p:nvSpPr>
        <p:spPr>
          <a:xfrm>
            <a:off x="515125" y="1153572"/>
            <a:ext cx="2400300" cy="4461163"/>
          </a:xfrm>
        </p:spPr>
        <p:txBody>
          <a:bodyPr>
            <a:normAutofit/>
          </a:bodyPr>
          <a:lstStyle/>
          <a:p>
            <a:r>
              <a:rPr lang="en-US" b="0" i="0">
                <a:solidFill>
                  <a:srgbClr val="FFFFFF"/>
                </a:solidFill>
                <a:effectLst/>
                <a:latin typeface="Public Sans"/>
              </a:rPr>
              <a:t>When to use this workflow</a:t>
            </a:r>
            <a:endParaRPr lang="en-AE">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94B1C63-2A71-E516-2E8D-65F3A5543509}"/>
              </a:ext>
            </a:extLst>
          </p:cNvPr>
          <p:cNvSpPr>
            <a:spLocks noGrp="1"/>
          </p:cNvSpPr>
          <p:nvPr>
            <p:ph idx="1"/>
          </p:nvPr>
        </p:nvSpPr>
        <p:spPr>
          <a:xfrm>
            <a:off x="3335481" y="591344"/>
            <a:ext cx="5179868" cy="5585619"/>
          </a:xfrm>
        </p:spPr>
        <p:txBody>
          <a:bodyPr anchor="ctr">
            <a:normAutofit/>
          </a:bodyPr>
          <a:lstStyle/>
          <a:p>
            <a:pPr marL="0" indent="0">
              <a:buNone/>
            </a:pPr>
            <a:r>
              <a:rPr lang="en-US" b="0" i="0">
                <a:effectLst/>
                <a:latin typeface="Public Sans"/>
              </a:rPr>
              <a:t>This workflow is ideal for situations where the task can be easily and cleanly decomposed into fixed subtasks. The main goal is to trade off latency for higher accuracy, by making each LLM call an easier task.</a:t>
            </a:r>
          </a:p>
          <a:p>
            <a:endParaRPr lang="en-AE" dirty="0"/>
          </a:p>
        </p:txBody>
      </p:sp>
    </p:spTree>
    <p:extLst>
      <p:ext uri="{BB962C8B-B14F-4D97-AF65-F5344CB8AC3E}">
        <p14:creationId xmlns:p14="http://schemas.microsoft.com/office/powerpoint/2010/main" val="1562055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a:solidFill>
                  <a:srgbClr val="FFFFFF"/>
                </a:solidFill>
              </a:rPr>
              <a:t>Building a Simple Prompt Chain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r>
              <a:t>Creating a basic LangGraph model</a:t>
            </a:r>
          </a:p>
          <a:p>
            <a:r>
              <a:t>Adding nodes and defining logic</a:t>
            </a:r>
          </a:p>
          <a:p>
            <a:r>
              <a:t>Connecting edges and compiling the graph</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45DD16-8AD3-DC3F-3CE8-F2C2868F2B77}"/>
              </a:ext>
            </a:extLst>
          </p:cNvPr>
          <p:cNvPicPr>
            <a:picLocks noChangeAspect="1"/>
          </p:cNvPicPr>
          <p:nvPr/>
        </p:nvPicPr>
        <p:blipFill>
          <a:blip r:embed="rId2"/>
          <a:stretch>
            <a:fillRect/>
          </a:stretch>
        </p:blipFill>
        <p:spPr>
          <a:xfrm>
            <a:off x="2878445" y="0"/>
            <a:ext cx="3387110" cy="6858000"/>
          </a:xfrm>
          <a:prstGeom prst="rect">
            <a:avLst/>
          </a:prstGeom>
        </p:spPr>
      </p:pic>
    </p:spTree>
    <p:extLst>
      <p:ext uri="{BB962C8B-B14F-4D97-AF65-F5344CB8AC3E}">
        <p14:creationId xmlns:p14="http://schemas.microsoft.com/office/powerpoint/2010/main" val="8596270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573</TotalTime>
  <Words>236</Words>
  <Application>Microsoft Office PowerPoint</Application>
  <PresentationFormat>On-screen Show (4:3)</PresentationFormat>
  <Paragraphs>32</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Public Sans</vt:lpstr>
      <vt:lpstr>Office Theme</vt:lpstr>
      <vt:lpstr>Workshop: Prompt Chaining with LangGraph</vt:lpstr>
      <vt:lpstr>Introduction to Prompt Chaining</vt:lpstr>
      <vt:lpstr>Prompt chaining</vt:lpstr>
      <vt:lpstr>PowerPoint Presentation</vt:lpstr>
      <vt:lpstr>Setting Up the Environment</vt:lpstr>
      <vt:lpstr>Understanding LangGraph Basics</vt:lpstr>
      <vt:lpstr>When to use this workflow</vt:lpstr>
      <vt:lpstr>Building a Simple Prompt Chain</vt:lpstr>
      <vt:lpstr>PowerPoint Presentation</vt:lpstr>
      <vt:lpstr>Running and Debugging</vt:lpstr>
      <vt:lpstr>Q&amp;A and Next Steps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arshad ahmad</cp:lastModifiedBy>
  <cp:revision>3</cp:revision>
  <dcterms:created xsi:type="dcterms:W3CDTF">2013-01-27T09:14:16Z</dcterms:created>
  <dcterms:modified xsi:type="dcterms:W3CDTF">2025-03-16T19:19:59Z</dcterms:modified>
  <cp:category/>
</cp:coreProperties>
</file>

<file path=docProps/thumbnail.jpeg>
</file>